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2" r:id="rId1"/>
  </p:sldMasterIdLst>
  <p:notesMasterIdLst>
    <p:notesMasterId r:id="rId2"/>
  </p:notesMasterIdLst>
  <p:sldIdLst>
    <p:sldId id="314" r:id="rId3"/>
    <p:sldId id="305" r:id="rId4"/>
    <p:sldId id="348" r:id="rId5"/>
    <p:sldId id="351" r:id="rId6"/>
    <p:sldId id="317" r:id="rId7"/>
    <p:sldId id="356" r:id="rId8"/>
    <p:sldId id="318" r:id="rId9"/>
    <p:sldId id="354" r:id="rId10"/>
    <p:sldId id="332" r:id="rId11"/>
    <p:sldId id="327" r:id="rId12"/>
    <p:sldId id="328" r:id="rId13"/>
    <p:sldId id="347" r:id="rId14"/>
    <p:sldId id="326" r:id="rId15"/>
    <p:sldId id="336" r:id="rId16"/>
    <p:sldId id="337" r:id="rId17"/>
    <p:sldId id="34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39F7D96-D2DD-4861-9663-AF5C6A020322}" name="기본 구역">
          <p14:sldIdLst>
            <p14:sldId id="314"/>
            <p14:sldId id="305"/>
          </p14:sldIdLst>
        </p14:section>
        <p14:section id="{CFCE88F8-DE3A-44C0-A812-3C4FF81ABC8B}" name="제목 없는 구역">
          <p14:sldIdLst>
            <p14:sldId id="348"/>
            <p14:sldId id="351"/>
            <p14:sldId id="317"/>
            <p14:sldId id="356"/>
            <p14:sldId id="318"/>
            <p14:sldId id="354"/>
            <p14:sldId id="332"/>
            <p14:sldId id="327"/>
            <p14:sldId id="328"/>
            <p14:sldId id="347"/>
            <p14:sldId id="326"/>
            <p14:sldId id="336"/>
            <p14:sldId id="337"/>
            <p14:sldId id="341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aebyeol Yu" initials="S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100" d="100"/>
          <a:sy n="100" d="100"/>
        </p:scale>
        <p:origin x="894" y="84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commentAuthors" Target="commentAuthors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28.1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8949,'0'-8756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16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8844,'0'-8798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3:25.4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1,'4666'0,"-4628"0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28.1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 0,'4734'0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www.yna.co.kr/view/AKR20201011058400530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.png"  /><Relationship Id="rId2" Type="http://schemas.openxmlformats.org/officeDocument/2006/relationships/image" Target="../media/image3.png"  /><Relationship Id="rId3" Type="http://schemas.openxmlformats.org/officeDocument/2006/relationships/customXml" Target="../ink/ink1.xml"  /><Relationship Id="rId4" Type="http://schemas.openxmlformats.org/officeDocument/2006/relationships/image" Target="../media/image4.png"  /><Relationship Id="rId5" Type="http://schemas.openxmlformats.org/officeDocument/2006/relationships/customXml" Target="../ink/ink2.xml"  /><Relationship Id="rId6" Type="http://schemas.openxmlformats.org/officeDocument/2006/relationships/image" Target="../media/image5.png"  /><Relationship Id="rId7" Type="http://schemas.openxmlformats.org/officeDocument/2006/relationships/customXml" Target="../ink/ink3.xml"  /><Relationship Id="rId8" Type="http://schemas.openxmlformats.org/officeDocument/2006/relationships/image" Target="../media/image6.png"  /><Relationship Id="rId9" Type="http://schemas.openxmlformats.org/officeDocument/2006/relationships/customXml" Target="../ink/ink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.png"  /><Relationship Id="rId4" Type="http://schemas.openxmlformats.org/officeDocument/2006/relationships/image" Target="../media/image1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42c7f1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3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  <a:endParaRPr lang="ko-KR" altLang="en-US" sz="1400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2016182022</a:t>
            </a:r>
            <a:r>
              <a:rPr lang="ko-KR" altLang="en-US" sz="1400">
                <a:solidFill>
                  <a:schemeClr val="lt1"/>
                </a:solidFill>
              </a:rPr>
              <a:t> 신동원</a:t>
            </a:r>
            <a:endParaRPr lang="ko-KR" altLang="en-US" sz="1400">
              <a:solidFill>
                <a:schemeClr val="l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45497" y="2523337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6000">
                <a:solidFill>
                  <a:schemeClr val="lt1"/>
                </a:solidFill>
              </a:rPr>
              <a:t>길드 배틀 체스</a:t>
            </a:r>
            <a:endParaRPr lang="ko-KR" altLang="en-US" sz="6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사람들이 쉽게 이미지 할 수 있는 </a:t>
            </a:r>
            <a:r>
              <a:rPr lang="ko-KR" altLang="en-US" dirty="0" err="1"/>
              <a:t>캐릭을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바탕으로 진입장벽을 낮춘다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PVP</a:t>
            </a:r>
            <a:r>
              <a:rPr lang="ko-KR" altLang="en-US" dirty="0"/>
              <a:t>가 아닌 </a:t>
            </a:r>
            <a:r>
              <a:rPr lang="en-US" altLang="ko-KR" dirty="0"/>
              <a:t>PVE</a:t>
            </a:r>
            <a:r>
              <a:rPr lang="ko-KR" altLang="en-US" dirty="0"/>
              <a:t> 형태의 게임으로서 </a:t>
            </a:r>
          </a:p>
          <a:p>
            <a:pPr>
              <a:defRPr/>
            </a:pPr>
            <a:r>
              <a:rPr lang="ko-KR" altLang="en-US" dirty="0"/>
              <a:t>몬스터를 사냥하는 </a:t>
            </a:r>
            <a:r>
              <a:rPr lang="en-US" altLang="ko-KR" dirty="0"/>
              <a:t>RPG</a:t>
            </a:r>
            <a:r>
              <a:rPr lang="ko-KR" altLang="en-US" dirty="0"/>
              <a:t>의 느낌을 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다른 사람 눈치보지 않고 자신만의 조합을</a:t>
            </a:r>
          </a:p>
          <a:p>
            <a:pPr>
              <a:defRPr/>
            </a:pPr>
            <a:r>
              <a:rPr lang="ko-KR" altLang="en-US" dirty="0"/>
              <a:t>완성할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4"/>
            <a:ext cx="4873471" cy="14490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여러 번의 도전 끝에 자신만의 조합으로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보스를 잡는 쾌감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게임 클리어 시 자신의 머리가 좋은 것으로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느낄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800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06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기술적요소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86858" y="74755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6858" y="1419797"/>
            <a:ext cx="4953257" cy="4102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>
                <a:solidFill>
                  <a:srgbClr val="3c3c3c"/>
                </a:solidFill>
              </a:rPr>
              <a:t>길찾기 알고리즘</a:t>
            </a:r>
            <a:r>
              <a:rPr lang="en-US" altLang="ko-KR" sz="2400">
                <a:solidFill>
                  <a:srgbClr val="3c3c3c"/>
                </a:solidFill>
              </a:rPr>
              <a:t>(A* </a:t>
            </a:r>
            <a:r>
              <a:rPr lang="ko-KR" altLang="en-US" sz="2400">
                <a:solidFill>
                  <a:srgbClr val="3c3c3c"/>
                </a:solidFill>
              </a:rPr>
              <a:t>혹은 </a:t>
            </a:r>
            <a:r>
              <a:rPr lang="en-US" altLang="ko-KR" sz="2400">
                <a:solidFill>
                  <a:srgbClr val="3c3c3c"/>
                </a:solidFill>
              </a:rPr>
              <a:t>Dijstra)</a:t>
            </a:r>
            <a:endParaRPr lang="en-US" altLang="ko-KR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r>
              <a:rPr lang="ko-KR" altLang="en-US" sz="2400">
                <a:solidFill>
                  <a:srgbClr val="3c3c3c"/>
                </a:solidFill>
              </a:rPr>
              <a:t>애니메이션 렌더링</a:t>
            </a:r>
            <a:endParaRPr lang="ko-KR" altLang="en-US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f8b03a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0792" y="201387"/>
            <a:ext cx="2249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9448" y="649706"/>
            <a:ext cx="50032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개인별 관련 수강 과목 및 개발 능력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3649644" y="2889633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 dirty="0" err="1">
                <a:solidFill>
                  <a:srgbClr val="3C3C3C"/>
                </a:solidFill>
              </a:rPr>
              <a:t>최은우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9642" y="4107354"/>
            <a:ext cx="11929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신동원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5033002" y="2855737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인공지능 수업 수강 및 </a:t>
            </a:r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1,2</a:t>
            </a:r>
            <a:r>
              <a:rPr lang="ko-KR" altLang="en-US" dirty="0"/>
              <a:t> 수강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B1EEE-C916-45A9-B976-1DA090185DFE}"/>
              </a:ext>
            </a:extLst>
          </p:cNvPr>
          <p:cNvSpPr txBox="1"/>
          <p:nvPr/>
        </p:nvSpPr>
        <p:spPr>
          <a:xfrm>
            <a:off x="5121902" y="4051554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3D</a:t>
            </a:r>
            <a:r>
              <a:rPr lang="ko-KR" altLang="en-US" dirty="0"/>
              <a:t> 모델링 수업 수강 및 </a:t>
            </a:r>
            <a:r>
              <a:rPr lang="en-US" altLang="ko-KR" dirty="0"/>
              <a:t>3D</a:t>
            </a:r>
            <a:r>
              <a:rPr lang="ko-KR" altLang="en-US" dirty="0"/>
              <a:t> 애니메이션 수강</a:t>
            </a:r>
          </a:p>
        </p:txBody>
      </p:sp>
      <p:sp>
        <p:nvSpPr>
          <p:cNvPr id="27" name="오각형 7">
            <a:extLst>
              <a:ext uri="{FF2B5EF4-FFF2-40B4-BE49-F238E27FC236}">
                <a16:creationId xmlns:a16="http://schemas.microsoft.com/office/drawing/2014/main" id="{7B1D0109-1C95-4C61-A878-4CE1BB91345C}"/>
              </a:ext>
            </a:extLst>
          </p:cNvPr>
          <p:cNvSpPr/>
          <p:nvPr/>
        </p:nvSpPr>
        <p:spPr>
          <a:xfrm rot="5400000">
            <a:off x="-894066" y="1815361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C74A6-53B4-4FAC-A42C-001E21B4349C}"/>
              </a:ext>
            </a:extLst>
          </p:cNvPr>
          <p:cNvSpPr txBox="1"/>
          <p:nvPr/>
        </p:nvSpPr>
        <p:spPr>
          <a:xfrm>
            <a:off x="962341" y="3037316"/>
            <a:ext cx="23158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07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08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317944-ED38-4D6A-A6AC-E1C90B9B580D}"/>
              </a:ext>
            </a:extLst>
          </p:cNvPr>
          <p:cNvGrpSpPr/>
          <p:nvPr/>
        </p:nvGrpSpPr>
        <p:grpSpPr>
          <a:xfrm>
            <a:off x="3817144" y="1727924"/>
            <a:ext cx="3637225" cy="653524"/>
            <a:chOff x="899592" y="1733956"/>
            <a:chExt cx="4237997" cy="6963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35DC81-C675-44E3-803B-B0268E42FEB0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 dirty="0">
                <a:latin typeface="맑은 고딕"/>
                <a:ea typeface="맑은 고딕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B79582C-732C-4E18-8563-11BAFE464F60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4E68551-AB01-4D9D-BFFA-0956959DF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B209D2-5E3E-4421-83AC-537730E9F3C1}"/>
              </a:ext>
            </a:extLst>
          </p:cNvPr>
          <p:cNvGrpSpPr/>
          <p:nvPr/>
        </p:nvGrpSpPr>
        <p:grpSpPr>
          <a:xfrm>
            <a:off x="3817145" y="3251581"/>
            <a:ext cx="3637306" cy="388446"/>
            <a:chOff x="899592" y="2000083"/>
            <a:chExt cx="4237997" cy="4302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4A6CCD-9C86-40EE-8438-B9506E2FE0F4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159640E-E8DA-4732-B33C-8B1C030501AF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3A68F-4F34-4661-AFD5-4297EF04A100}"/>
              </a:ext>
            </a:extLst>
          </p:cNvPr>
          <p:cNvGrpSpPr/>
          <p:nvPr/>
        </p:nvGrpSpPr>
        <p:grpSpPr>
          <a:xfrm>
            <a:off x="3759436" y="3991682"/>
            <a:ext cx="3688818" cy="765856"/>
            <a:chOff x="686035" y="3840351"/>
            <a:chExt cx="4126069" cy="84385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A68D956-1218-40C4-AFC5-ED160DE0AE6B}"/>
                </a:ext>
              </a:extLst>
            </p:cNvPr>
            <p:cNvGrpSpPr/>
            <p:nvPr/>
          </p:nvGrpSpPr>
          <p:grpSpPr>
            <a:xfrm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FD2ECC-FF48-48A8-B365-A34835FAFEC5}"/>
                  </a:ext>
                </a:extLst>
              </p:cNvPr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DDDAF42-3E5B-41A5-AD54-56210622680A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028AF7A5-4C6F-4A8D-9C01-67E87AFA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F11245-B0FB-4560-BFBD-EC1F91C5035A}"/>
              </a:ext>
            </a:extLst>
          </p:cNvPr>
          <p:cNvGrpSpPr/>
          <p:nvPr/>
        </p:nvGrpSpPr>
        <p:grpSpPr>
          <a:xfrm>
            <a:off x="7991653" y="1820307"/>
            <a:ext cx="3637225" cy="588171"/>
            <a:chOff x="899592" y="1755279"/>
            <a:chExt cx="4237997" cy="6750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D2126F-BDC9-44AC-9E84-0F1FDA4A2EBB}"/>
                </a:ext>
              </a:extLst>
            </p:cNvPr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42C3F4C-0F6D-4F5C-AC13-E26FE84761F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DCD597B-C0C1-4582-ABDD-7B772448E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59948C-0318-4B5A-A2FD-B22883F79416}"/>
              </a:ext>
            </a:extLst>
          </p:cNvPr>
          <p:cNvGrpSpPr/>
          <p:nvPr/>
        </p:nvGrpSpPr>
        <p:grpSpPr>
          <a:xfrm>
            <a:off x="7991653" y="3051528"/>
            <a:ext cx="3637307" cy="588499"/>
            <a:chOff x="899592" y="1724864"/>
            <a:chExt cx="4237997" cy="71866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8BD554-1E61-4890-8B70-108EC5F7F793}"/>
                </a:ext>
              </a:extLst>
            </p:cNvPr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A9C1D3-C508-4CDA-9275-CDF87F740E4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648C516-3163-4205-9FCB-04E4FA9A6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57" name="Picture 6" descr="ê´ë ¨ ì´ë¯¸ì§">
            <a:extLst>
              <a:ext uri="{FF2B5EF4-FFF2-40B4-BE49-F238E27FC236}">
                <a16:creationId xmlns:a16="http://schemas.microsoft.com/office/drawing/2014/main" id="{1ECD1462-A2FE-4A31-A0E7-3F3E3779A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3740" t="10100" r="77990" b="27280"/>
          <a:stretch>
            <a:fillRect/>
          </a:stretch>
        </p:blipFill>
        <p:spPr>
          <a:xfrm>
            <a:off x="3783170" y="2901641"/>
            <a:ext cx="661199" cy="670440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32AD31-9094-4720-8D75-566E09090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467" y="4086047"/>
            <a:ext cx="616726" cy="61672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DDF64C-63C9-441E-BB35-28AD58492434}"/>
              </a:ext>
            </a:extLst>
          </p:cNvPr>
          <p:cNvGrpSpPr/>
          <p:nvPr/>
        </p:nvGrpSpPr>
        <p:grpSpPr>
          <a:xfrm>
            <a:off x="7991653" y="4364158"/>
            <a:ext cx="3637307" cy="400110"/>
            <a:chOff x="899592" y="2000082"/>
            <a:chExt cx="4237997" cy="488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9782A35-D2FD-48FB-9957-2FF982062196}"/>
                </a:ext>
              </a:extLst>
            </p:cNvPr>
            <p:cNvSpPr/>
            <p:nvPr/>
          </p:nvSpPr>
          <p:spPr>
            <a:xfrm>
              <a:off x="1691678" y="2000082"/>
              <a:ext cx="3351554" cy="48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 brush 2021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B88831-AA6B-47B8-8569-137DEB5F5C3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  <a:endParaRPr lang="ko-KR" altLang="en-US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  <a:endParaRPr lang="ko-KR" altLang="en-US" sz="2800">
              <a:solidFill>
                <a:schemeClr val="bg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09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역할분담 및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개발일정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351" y="253508"/>
            <a:ext cx="10771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727" y="625405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/>
          <p:cNvGrpSpPr/>
          <p:nvPr/>
        </p:nvGrpSpPr>
        <p:grpSpPr>
          <a:xfrm rot="0">
            <a:off x="598745" y="2324532"/>
            <a:ext cx="3714604" cy="421273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6" name="직사각형 25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최은우</a:t>
              </a:r>
              <a:endParaRPr lang="ko-KR" altLang="en-US" sz="200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40239" y="2498954"/>
            <a:ext cx="3610315" cy="3177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길찾기 알고리즘 구현</a:t>
            </a: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애니메이션 렌더링 구현</a:t>
            </a: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0" indent="0">
              <a:buFont typeface="Wingdings"/>
              <a:buNone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29" name="그룹 28"/>
          <p:cNvGrpSpPr/>
          <p:nvPr/>
        </p:nvGrpSpPr>
        <p:grpSpPr>
          <a:xfrm rot="0">
            <a:off x="6005646" y="2324530"/>
            <a:ext cx="3714604" cy="421273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0" name="직사각형 29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신동원</a:t>
              </a:r>
              <a:endParaRPr lang="ko-KR" altLang="en-US" sz="20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0697" y="1174445"/>
            <a:ext cx="67569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개발에 있어 필요한 요소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: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 필드 구현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 A.I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구현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게임 알고리즘 구현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 ,</a:t>
            </a:r>
            <a:endParaRPr lang="en-US" altLang="ko-KR" spc="-150">
              <a:solidFill>
                <a:schemeClr val="bg2">
                  <a:lumMod val="25000"/>
                </a:schemeClr>
              </a:solidFill>
              <a:ea typeface="+mj-ea"/>
            </a:endParaRPr>
          </a:p>
          <a:p>
            <a:pPr lvl="0">
              <a:defRPr/>
            </a:pP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                                                     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그래픽 리소스 제작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UI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제작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사운드와</a:t>
            </a:r>
            <a:r>
              <a:rPr lang="en-US" altLang="ko-KR" spc="-15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ko-KR" altLang="en-US" spc="-150">
                <a:solidFill>
                  <a:schemeClr val="bg2">
                    <a:lumMod val="25000"/>
                  </a:schemeClr>
                </a:solidFill>
                <a:ea typeface="+mj-ea"/>
              </a:rPr>
              <a:t>이펙트</a:t>
            </a:r>
            <a:endParaRPr lang="en-US" altLang="ko-KR" spc="-15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96000" y="2496953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그래픽 리소스 제작</a:t>
            </a: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UI 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제작</a:t>
            </a: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사운드와 이펙트 추가</a:t>
            </a: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315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en-US" altLang="ko-KR" sz="2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60470"/>
            <a:ext cx="12086166" cy="536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8D88C-B25F-4CF5-A8C8-0FC09D2F146F}"/>
              </a:ext>
            </a:extLst>
          </p:cNvPr>
          <p:cNvSpPr txBox="1"/>
          <p:nvPr/>
        </p:nvSpPr>
        <p:spPr>
          <a:xfrm>
            <a:off x="3414798" y="309247"/>
            <a:ext cx="142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823F4-4DCF-4511-B2D1-32BB4D2BF82A}"/>
              </a:ext>
            </a:extLst>
          </p:cNvPr>
          <p:cNvSpPr txBox="1"/>
          <p:nvPr/>
        </p:nvSpPr>
        <p:spPr>
          <a:xfrm>
            <a:off x="3414798" y="637048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부제목 3">
            <a:extLst>
              <a:ext uri="{FF2B5EF4-FFF2-40B4-BE49-F238E27FC236}">
                <a16:creationId xmlns:a16="http://schemas.microsoft.com/office/drawing/2014/main" id="{9E36207D-6FBF-4504-A2CA-04AF1DAF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1540" y="1320917"/>
            <a:ext cx="7820252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2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618333" y="944398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lt1"/>
                </a:solidFill>
              </a:rPr>
              <a:t>CONTENTS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04120" y="819257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02" y="8794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04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444" y="14864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개발배경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6444" y="2755235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6444" y="4018829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결론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6444" y="5282423"/>
            <a:ext cx="2339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게임 소개 및 게임 방법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5546" y="7692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9987" y="2744785"/>
            <a:ext cx="13051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기술적 요소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49987" y="4013604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</a:rPr>
              <a:t>개인별 준비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9986" y="5282423"/>
            <a:ext cx="10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14169" y="1471071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753" y="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001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2043660" y="348286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6053" y="4347763"/>
            <a:ext cx="8869885" cy="1240294"/>
          </a:xfrm>
        </p:spPr>
        <p:txBody>
          <a:bodyPr/>
          <a:lstStyle/>
          <a:p>
            <a:pPr algn="just"/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다음 통계에 따르면 모바일류 게임 이용 연령대 중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0" y="961420"/>
            <a:ext cx="8869886" cy="31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6392" y="22994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002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방향 </a:t>
            </a:r>
            <a:endParaRPr lang="en-US" altLang="ko-KR" sz="2800" dirty="0"/>
          </a:p>
          <a:p>
            <a:pPr lvl="0">
              <a:defRPr/>
            </a:pPr>
            <a:r>
              <a:rPr lang="ko-KR" altLang="en-US" sz="2800" dirty="0"/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2043660" y="5645100"/>
            <a:ext cx="9521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/>
              <a:t>2021</a:t>
            </a:r>
            <a:r>
              <a:rPr lang="ko-KR" altLang="en-US" sz="2000" dirty="0"/>
              <a:t>년 한국 콘텐츠진흥원의 조사결과에 따르면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게임 장르들 중 가장 인기있는 장르는 퍼즐과 롤플레잉 이다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2283214" y="691605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1" y="1384502"/>
            <a:ext cx="9243114" cy="3516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2906981" y="4870316"/>
            <a:ext cx="7627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한국 콘텐츠진흥원</a:t>
            </a:r>
            <a:r>
              <a:rPr lang="en-US" altLang="ko-KR" sz="1600" dirty="0"/>
              <a:t>, “2021 </a:t>
            </a:r>
            <a:r>
              <a:rPr lang="ko-KR" altLang="en-US" sz="1600" dirty="0"/>
              <a:t>게임이용자 실태조사</a:t>
            </a:r>
            <a:r>
              <a:rPr lang="en-US" altLang="ko-KR" sz="1600" dirty="0"/>
              <a:t>” </a:t>
            </a:r>
            <a:r>
              <a:rPr lang="ko-KR" altLang="en-US" sz="1600" dirty="0"/>
              <a:t>중 </a:t>
            </a:r>
            <a:r>
              <a:rPr lang="en-US" altLang="ko-KR" sz="1600" dirty="0"/>
              <a:t>91p </a:t>
            </a:r>
            <a:r>
              <a:rPr lang="ko-KR" altLang="en-US" sz="1600" dirty="0"/>
              <a:t>모바일</a:t>
            </a:r>
            <a:r>
              <a:rPr lang="en-US" altLang="ko-KR" sz="1600" dirty="0"/>
              <a:t> </a:t>
            </a:r>
            <a:r>
              <a:rPr lang="ko-KR" altLang="en-US" sz="1600" dirty="0"/>
              <a:t>게임 주 이용 장르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0CD658B-E7F9-4AA5-BB18-637DFA5E3961}"/>
                  </a:ext>
                </a:extLst>
              </p14:cNvPr>
              <p14:cNvContentPartPr/>
              <p14:nvPr/>
            </p14:nvContentPartPr>
            <p14:xfrm>
              <a:off x="2600500" y="1660720"/>
              <a:ext cx="360" cy="31525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0CD658B-E7F9-4AA5-BB18-637DFA5E3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500" y="1652080"/>
                <a:ext cx="18000" cy="31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383C953-F0AE-437B-88DA-1EA6C1892101}"/>
                  </a:ext>
                </a:extLst>
              </p14:cNvPr>
              <p14:cNvContentPartPr/>
              <p14:nvPr/>
            </p14:nvContentPartPr>
            <p14:xfrm>
              <a:off x="4314820" y="1671160"/>
              <a:ext cx="360" cy="31676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383C953-F0AE-437B-88DA-1EA6C189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6180" y="1662520"/>
                <a:ext cx="18000" cy="31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0DD20BE-E816-46BF-B3AB-A91D03F4FAC4}"/>
                  </a:ext>
                </a:extLst>
              </p14:cNvPr>
              <p14:cNvContentPartPr/>
              <p14:nvPr/>
            </p14:nvContentPartPr>
            <p14:xfrm>
              <a:off x="2603020" y="4821880"/>
              <a:ext cx="169380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0DD20BE-E816-46BF-B3AB-A91D03F4FA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020" y="4813240"/>
                <a:ext cx="1711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B8158F4-8680-45B4-A6F7-01442A22A33F}"/>
                  </a:ext>
                </a:extLst>
              </p14:cNvPr>
              <p14:cNvContentPartPr/>
              <p14:nvPr/>
            </p14:nvContentPartPr>
            <p14:xfrm>
              <a:off x="2605900" y="1647040"/>
              <a:ext cx="170460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B8158F4-8680-45B4-A6F7-01442A22A3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6900" y="1638040"/>
                <a:ext cx="1722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317" y="548152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002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방향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FDA652-010F-4793-A95A-82387AA6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4" y="1292546"/>
            <a:ext cx="2857501" cy="16073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330858-1884-4102-9C88-97A8DD27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88" y="1292546"/>
            <a:ext cx="285750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CA2976-B016-43D2-AC73-48D382D8B455}"/>
              </a:ext>
            </a:extLst>
          </p:cNvPr>
          <p:cNvSpPr txBox="1"/>
          <p:nvPr/>
        </p:nvSpPr>
        <p:spPr>
          <a:xfrm>
            <a:off x="2467644" y="620273"/>
            <a:ext cx="11721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A6B4B-B7FC-400F-9E5B-BDDFE4B7B592}"/>
              </a:ext>
            </a:extLst>
          </p:cNvPr>
          <p:cNvSpPr txBox="1"/>
          <p:nvPr/>
        </p:nvSpPr>
        <p:spPr>
          <a:xfrm>
            <a:off x="2246121" y="5033982"/>
            <a:ext cx="76997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기존 오토 배틀 게임들은 전부 유명 </a:t>
            </a:r>
            <a:r>
              <a:rPr lang="en-US" altLang="ko-KR" sz="1200" dirty="0"/>
              <a:t>IP</a:t>
            </a:r>
            <a:r>
              <a:rPr lang="ko-KR" altLang="en-US" sz="1200" dirty="0"/>
              <a:t>를 기반으로 해서 만들어진 미니 게임 형식의 게임이다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미니 오토 배틀 게임을 하려면 기존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대한 이해도를 요구한다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누구나 이해하기 쉬운 오토 배틀 게임을 만든다</a:t>
            </a:r>
            <a:r>
              <a:rPr lang="en-US" altLang="ko-KR" sz="1600" b="1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73378-C3F6-4627-ACDF-487CCC30AF00}"/>
              </a:ext>
            </a:extLst>
          </p:cNvPr>
          <p:cNvSpPr txBox="1"/>
          <p:nvPr/>
        </p:nvSpPr>
        <p:spPr>
          <a:xfrm>
            <a:off x="2246121" y="3388039"/>
            <a:ext cx="769975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이러한 퍼즐과 롤플레잉 요소를 결합한 오토 배틀 게임을 만든다</a:t>
            </a:r>
            <a:r>
              <a:rPr lang="en-US" altLang="ko-KR" sz="16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5699" y="265137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04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게임방법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7247" y="526757"/>
            <a:ext cx="4157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자신만의 조합을 완성하여 배치시킨다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3906" y="948897"/>
            <a:ext cx="7732729" cy="25800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4938" y="4036582"/>
            <a:ext cx="7347818" cy="26485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855450" y="3553981"/>
            <a:ext cx="696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배치된 캐릭터들이 자동으로 전투를 진행한다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839508" y="1618860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47410" y="3381406"/>
            <a:ext cx="278130" cy="464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rgbClr val="F8B0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934" y="4591364"/>
            <a:ext cx="278131" cy="44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347807" y="-6740"/>
            <a:ext cx="21895160" cy="821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91672" y="1333815"/>
            <a:ext cx="10425837" cy="359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462367" y="1245621"/>
            <a:ext cx="1072444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오토 배틀 장르의 게임으로 자신만의 조합을 완성하여 적을 쓰러트린다</a:t>
            </a:r>
            <a:r>
              <a:rPr lang="en-US" altLang="ko-KR" dirty="0"/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4467" y="1725311"/>
            <a:ext cx="3760244" cy="18588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C8DA7F-678C-4478-BF3C-5642D12B3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50307" y="4021239"/>
            <a:ext cx="4155180" cy="2031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7BAB1-AD3B-480F-BC2A-D7754B19ECE8}"/>
              </a:ext>
            </a:extLst>
          </p:cNvPr>
          <p:cNvSpPr txBox="1"/>
          <p:nvPr/>
        </p:nvSpPr>
        <p:spPr>
          <a:xfrm>
            <a:off x="1287750" y="3630755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플레이어는 캐릭터의 위치만 배치하면 자동으로 전투를 진행한다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5" name="TextBox 54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650788" y="2841909"/>
            <a:ext cx="1772708" cy="1304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7" name="화살표: 오른쪽 56"/>
          <p:cNvSpPr/>
          <p:nvPr/>
        </p:nvSpPr>
        <p:spPr>
          <a:xfrm>
            <a:off x="2827483" y="2730393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직사각형 57"/>
          <p:cNvSpPr/>
          <p:nvPr/>
        </p:nvSpPr>
        <p:spPr>
          <a:xfrm>
            <a:off x="4950972" y="2740914"/>
            <a:ext cx="1622777" cy="1304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397681" y="2831388"/>
            <a:ext cx="1976887" cy="1314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636433" y="1171222"/>
            <a:ext cx="16084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재화로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캐릭터 구매</a:t>
            </a:r>
          </a:p>
          <a:p>
            <a:pPr>
              <a:defRPr/>
            </a:pPr>
            <a:r>
              <a:rPr lang="ko-KR" altLang="en-US" dirty="0"/>
              <a:t>및</a:t>
            </a:r>
          </a:p>
          <a:p>
            <a:pPr>
              <a:defRPr/>
            </a:pPr>
            <a:r>
              <a:rPr lang="ko-KR" altLang="en-US" dirty="0"/>
              <a:t>캐릭터 배치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26686" y="1304304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355536" y="1232251"/>
            <a:ext cx="18061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전투 결과에 </a:t>
            </a:r>
          </a:p>
          <a:p>
            <a:pPr>
              <a:defRPr/>
            </a:pPr>
            <a:r>
              <a:rPr lang="ko-KR" altLang="en-US" dirty="0"/>
              <a:t>따른</a:t>
            </a:r>
          </a:p>
          <a:p>
            <a:pPr>
              <a:defRPr/>
            </a:pPr>
            <a:r>
              <a:rPr lang="ko-KR" altLang="en-US" dirty="0"/>
              <a:t>보상</a:t>
            </a:r>
            <a:r>
              <a:rPr lang="en-US" altLang="ko-KR" dirty="0"/>
              <a:t>,</a:t>
            </a:r>
            <a:r>
              <a:rPr lang="ko-KR" altLang="en-US" dirty="0"/>
              <a:t> 재화 수령 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6C2B588-C606-4801-9D51-04D26B5A3301}"/>
              </a:ext>
            </a:extLst>
          </p:cNvPr>
          <p:cNvSpPr/>
          <p:nvPr/>
        </p:nvSpPr>
        <p:spPr>
          <a:xfrm>
            <a:off x="7176633" y="2698740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7F3A6448-9C2A-4B43-8E19-60108E1FABB8}"/>
              </a:ext>
            </a:extLst>
          </p:cNvPr>
          <p:cNvSpPr/>
          <p:nvPr/>
        </p:nvSpPr>
        <p:spPr>
          <a:xfrm flipH="1" flipV="1">
            <a:off x="1416538" y="4576842"/>
            <a:ext cx="8950955" cy="755285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  <a:endParaRPr lang="ko-KR" altLang="en-US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  <a:endParaRPr lang="ko-KR" altLang="en-US" sz="280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689" y="33152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2194" y="333532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/>
              <a:t>롤토체스</a:t>
            </a:r>
            <a:endParaRPr lang="ko-KR" altLang="en-US" sz="240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836" y="922438"/>
            <a:ext cx="9801477" cy="45274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73266" y="5559866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451</ep:Words>
  <ep:PresentationFormat>와이드스크린</ep:PresentationFormat>
  <ep:Paragraphs>149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2015-04-14T11:49:33.000</dcterms:created>
  <dc:creator>Saebyeol Yu</dc:creator>
  <cp:lastModifiedBy>op389</cp:lastModifiedBy>
  <dcterms:modified xsi:type="dcterms:W3CDTF">2021-12-01T04:37:09.087</dcterms:modified>
  <cp:revision>196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